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17"/>
  </p:notesMasterIdLst>
  <p:sldIdLst>
    <p:sldId id="394" r:id="rId2"/>
    <p:sldId id="2723" r:id="rId3"/>
    <p:sldId id="2730" r:id="rId4"/>
    <p:sldId id="278" r:id="rId5"/>
    <p:sldId id="430" r:id="rId6"/>
    <p:sldId id="289" r:id="rId7"/>
    <p:sldId id="2700" r:id="rId8"/>
    <p:sldId id="2712" r:id="rId9"/>
    <p:sldId id="2699" r:id="rId10"/>
    <p:sldId id="2722" r:id="rId11"/>
    <p:sldId id="2703" r:id="rId12"/>
    <p:sldId id="2729" r:id="rId13"/>
    <p:sldId id="2728" r:id="rId14"/>
    <p:sldId id="1098" r:id="rId15"/>
    <p:sldId id="2701" r:id="rId16"/>
  </p:sldIdLst>
  <p:sldSz cx="12192000" cy="6858000"/>
  <p:notesSz cx="6858000" cy="9144000"/>
  <p:embeddedFontLst>
    <p:embeddedFont>
      <p:font typeface="Futura PT Demi" panose="020B0604020202020204" charset="-52"/>
      <p:regular r:id="rId18"/>
      <p:italic r:id="rId1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 showGuides="1">
      <p:cViewPr varScale="1">
        <p:scale>
          <a:sx n="69" d="100"/>
          <a:sy n="69" d="100"/>
        </p:scale>
        <p:origin x="1200" y="67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endParaRPr lang="ru-RU" dirty="0">
            <a:latin typeface="Futura PT Demi" panose="020B0604020202020204" pitchFamily="34" charset="-52"/>
          </a:endParaRPr>
        </a:p>
        <a:p>
          <a:endParaRPr lang="ru-RU" dirty="0">
            <a:latin typeface="Futura PT Demi" panose="020B0604020202020204" pitchFamily="34" charset="-52"/>
          </a:endParaRPr>
        </a:p>
        <a:p>
          <a:r>
            <a:rPr lang="ru-RU" dirty="0">
              <a:latin typeface="Futura PT Demi" panose="020B0604020202020204" pitchFamily="34" charset="-52"/>
            </a:rPr>
            <a:t>Результаты учебной деятельности:</a:t>
          </a:r>
        </a:p>
        <a:p>
          <a:r>
            <a:rPr lang="ru-RU" dirty="0">
              <a:latin typeface="Futura PT Demi" panose="020B0604020202020204" pitchFamily="34" charset="-52"/>
            </a:rPr>
            <a:t>Даты и темы занятий</a:t>
          </a:r>
        </a:p>
        <a:p>
          <a:r>
            <a:rPr lang="ru-RU" dirty="0">
              <a:latin typeface="Futura PT Demi" panose="020B0604020202020204" pitchFamily="34" charset="-52"/>
            </a:rPr>
            <a:t>Домашние задания </a:t>
          </a:r>
        </a:p>
        <a:p>
          <a:r>
            <a:rPr lang="ru-RU" dirty="0">
              <a:latin typeface="Futura PT Demi" panose="020B0604020202020204" pitchFamily="34" charset="-52"/>
            </a:rPr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>
              <a:latin typeface="Futura PT Demi" panose="020B0604020202020204" pitchFamily="34" charset="-52"/>
            </a:rPr>
            <a:t>Данные об организации учебного процесса: </a:t>
          </a:r>
        </a:p>
        <a:p>
          <a:r>
            <a:rPr lang="ru-RU" dirty="0">
              <a:latin typeface="Futura PT Demi" panose="020B0604020202020204" pitchFamily="34" charset="-52"/>
            </a:rPr>
            <a:t>Списки пользователей</a:t>
          </a:r>
        </a:p>
        <a:p>
          <a:r>
            <a:rPr lang="ru-RU" dirty="0">
              <a:latin typeface="Futura PT Demi" panose="020B0604020202020204" pitchFamily="34" charset="-52"/>
            </a:rPr>
            <a:t>Кураторство </a:t>
          </a:r>
        </a:p>
        <a:p>
          <a:r>
            <a:rPr lang="ru-RU" dirty="0">
              <a:latin typeface="Futura PT Demi" panose="020B0604020202020204" pitchFamily="34" charset="-52"/>
            </a:rPr>
            <a:t>Учебные периоды</a:t>
          </a:r>
        </a:p>
        <a:p>
          <a:r>
            <a:rPr lang="ru-RU" dirty="0">
              <a:latin typeface="Futura PT Demi" panose="020B0604020202020204" pitchFamily="34" charset="-52"/>
            </a:rPr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</dgm:pt>
    <dgm:pt modelId="{2C2D532D-72CF-472B-ADA5-1ECF9633C0C4}" type="pres">
      <dgm:prSet presAssocID="{6778B6F6-7AD1-4915-AFCF-CB35CE2565A7}" presName="LeftNode" presStyleLbl="bgImgPlace1" presStyleIdx="0" presStyleCnt="2" custScaleY="77277">
        <dgm:presLayoutVars>
          <dgm:chMax val="2"/>
          <dgm:chPref val="2"/>
        </dgm:presLayoutVars>
      </dgm:prSet>
      <dgm:spPr/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</dgm:pt>
    <dgm:pt modelId="{18E753B9-2AEE-41E9-A63E-E7FDD6B2EB7A}" type="pres">
      <dgm:prSet presAssocID="{6778B6F6-7AD1-4915-AFCF-CB35CE2565A7}" presName="RightNode" presStyleLbl="bgImgPlace1" presStyleIdx="1" presStyleCnt="2" custScaleY="77277">
        <dgm:presLayoutVars>
          <dgm:chMax val="0"/>
          <dgm:chPref val="0"/>
        </dgm:presLayoutVars>
      </dgm:prSet>
      <dgm:spPr/>
    </dgm:pt>
    <dgm:pt modelId="{7CD88C1F-111B-474F-BC77-EE831A87EA9D}" type="pres">
      <dgm:prSet presAssocID="{6778B6F6-7AD1-4915-AFCF-CB35CE2565A7}" presName="TopArrow" presStyleLbl="node1" presStyleIdx="0" presStyleCnt="2" custLinFactNeighborX="10" custLinFactNeighborY="16000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 custLinFactNeighborX="4624" custLinFactNeighborY="-18860"/>
      <dgm:spPr>
        <a:solidFill>
          <a:srgbClr val="005531"/>
        </a:solidFill>
      </dgm:spPr>
    </dgm:pt>
  </dgm:ptLst>
  <dgm:cxnLst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F720020E-61DD-4277-8CC3-59D1C7837520}" type="presOf" srcId="{6778B6F6-7AD1-4915-AFCF-CB35CE2565A7}" destId="{363D1222-8CCD-4078-940A-6DA3C6C348DA}" srcOrd="0" destOrd="0" presId="urn:microsoft.com/office/officeart/2009/layout/ReverseList"/>
    <dgm:cxn modelId="{64E90A60-08F3-4E65-9783-37A4D6B3D2DC}" type="presOf" srcId="{3C884965-392D-4968-B3B8-8017ACFC185A}" destId="{79112907-CDD6-4471-8594-2BF79504EFFC}" srcOrd="0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796777A6-294D-465D-8B02-EE2A73DE73E5}" type="presOf" srcId="{3C884965-392D-4968-B3B8-8017ACFC185A}" destId="{18E753B9-2AEE-41E9-A63E-E7FDD6B2EB7A}" srcOrd="1" destOrd="0" presId="urn:microsoft.com/office/officeart/2009/layout/ReverseList"/>
    <dgm:cxn modelId="{7342EAE0-85A0-473F-BE34-B419FA498BC9}" type="presOf" srcId="{DC486853-53E5-456C-B0C6-906684654E81}" destId="{5E8D787B-D7F0-4493-9700-D509D1C5447B}" srcOrd="0" destOrd="0" presId="urn:microsoft.com/office/officeart/2009/layout/ReverseList"/>
    <dgm:cxn modelId="{72EAB7ED-D0F6-4B4D-8550-4A9232982EC1}" type="presOf" srcId="{DC486853-53E5-456C-B0C6-906684654E81}" destId="{2C2D532D-72CF-472B-ADA5-1ECF9633C0C4}" srcOrd="1" destOrd="0" presId="urn:microsoft.com/office/officeart/2009/layout/ReverseList"/>
    <dgm:cxn modelId="{00B662FC-C492-4A15-8E57-1BD180CFD84D}" type="presParOf" srcId="{363D1222-8CCD-4078-940A-6DA3C6C348DA}" destId="{5E8D787B-D7F0-4493-9700-D509D1C5447B}" srcOrd="0" destOrd="0" presId="urn:microsoft.com/office/officeart/2009/layout/ReverseList"/>
    <dgm:cxn modelId="{FD5ADCE9-2C2E-4348-8A08-60404297EB8B}" type="presParOf" srcId="{363D1222-8CCD-4078-940A-6DA3C6C348DA}" destId="{2C2D532D-72CF-472B-ADA5-1ECF9633C0C4}" srcOrd="1" destOrd="0" presId="urn:microsoft.com/office/officeart/2009/layout/ReverseList"/>
    <dgm:cxn modelId="{5D07C774-368F-48D8-8F46-25A236894B1F}" type="presParOf" srcId="{363D1222-8CCD-4078-940A-6DA3C6C348DA}" destId="{79112907-CDD6-4471-8594-2BF79504EFFC}" srcOrd="2" destOrd="0" presId="urn:microsoft.com/office/officeart/2009/layout/ReverseList"/>
    <dgm:cxn modelId="{06EB4E58-780E-48BF-9687-10775B5BB7AF}" type="presParOf" srcId="{363D1222-8CCD-4078-940A-6DA3C6C348DA}" destId="{18E753B9-2AEE-41E9-A63E-E7FDD6B2EB7A}" srcOrd="3" destOrd="0" presId="urn:microsoft.com/office/officeart/2009/layout/ReverseList"/>
    <dgm:cxn modelId="{12EE6A00-5222-40CB-8BC6-5946380812E0}" type="presParOf" srcId="{363D1222-8CCD-4078-940A-6DA3C6C348DA}" destId="{7CD88C1F-111B-474F-BC77-EE831A87EA9D}" srcOrd="4" destOrd="0" presId="urn:microsoft.com/office/officeart/2009/layout/ReverseList"/>
    <dgm:cxn modelId="{BA541C9D-FEE7-4427-A531-BFEE7EA2B18C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1654490" y="1407391"/>
          <a:ext cx="2302992" cy="1821204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76200" rIns="68580" bIns="76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Futura PT Demi" panose="020B0604020202020204" pitchFamily="34" charset="-52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>
            <a:latin typeface="Futura PT Demi" panose="020B0604020202020204" pitchFamily="34" charset="-52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Результаты учебной деятельности: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Даты и темы занятий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Домашние задания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Оценки и неявки и т.д.</a:t>
          </a:r>
        </a:p>
      </dsp:txBody>
      <dsp:txXfrm rot="5400000">
        <a:off x="1984304" y="1255417"/>
        <a:ext cx="1732284" cy="2125152"/>
      </dsp:txXfrm>
    </dsp:sp>
    <dsp:sp modelId="{18E753B9-2AEE-41E9-A63E-E7FDD6B2EB7A}">
      <dsp:nvSpPr>
        <dsp:cNvPr id="0" name=""/>
        <dsp:cNvSpPr/>
      </dsp:nvSpPr>
      <dsp:spPr>
        <a:xfrm rot="5400000">
          <a:off x="3558392" y="1407391"/>
          <a:ext cx="2302992" cy="1821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76200" rIns="45720" bIns="76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Данные об организации учебного процесса: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Списки пользователей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Кураторство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Учебные периоды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Futura PT Demi" panose="020B0604020202020204" pitchFamily="34" charset="-52"/>
            </a:rPr>
            <a:t>Журнальные страницы и т.д.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 rot="-5400000">
        <a:off x="3799286" y="1255417"/>
        <a:ext cx="1732284" cy="2125152"/>
      </dsp:txXfrm>
    </dsp:sp>
    <dsp:sp modelId="{7CD88C1F-111B-474F-BC77-EE831A87EA9D}">
      <dsp:nvSpPr>
        <dsp:cNvPr id="0" name=""/>
        <dsp:cNvSpPr/>
      </dsp:nvSpPr>
      <dsp:spPr>
        <a:xfrm>
          <a:off x="2805991" y="304609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893837" y="2372655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B87BC3D-EF04-0DB5-D1B2-237C3DD50D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71D3C34-4E1A-9E3C-4C60-B0A622FD427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AFB2DC-F63F-4B2E-954A-160587A2063E}" type="datetimeFigureOut">
              <a:rPr lang="ru-RU" altLang="ru-RU"/>
              <a:pPr>
                <a:defRPr/>
              </a:pPr>
              <a:t>04.09.2025</a:t>
            </a:fld>
            <a:endParaRPr lang="ru-RU" altLang="ru-RU"/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0D9B38E3-8BC5-B2D7-C459-3E0AF92651C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57B9DF8B-945C-628E-B04C-B5AF7E1EDDB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97849A9-BED0-D370-4C74-8EB168CF53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C204B9C-EBF2-0BCA-4C3D-9130C1408F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A31209-26B3-4B29-A3FE-C570EA054E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8911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CC4FE678-7A88-AB8F-C1AC-4EFD9FD5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5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366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339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08014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35136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000" y="431867"/>
            <a:ext cx="9217567" cy="49303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4434" y="1917108"/>
            <a:ext cx="11523133" cy="3910393"/>
          </a:xfrm>
        </p:spPr>
        <p:txBody>
          <a:bodyPr/>
          <a:lstStyle>
            <a:lvl1pPr marL="0" indent="0" algn="l">
              <a:buNone/>
              <a:defRPr/>
            </a:lvl1pPr>
            <a:lvl2pPr marL="482443" indent="0" algn="l">
              <a:buNone/>
              <a:defRPr/>
            </a:lvl2pPr>
            <a:lvl3pPr marL="958538" indent="0" algn="l">
              <a:buNone/>
              <a:defRPr/>
            </a:lvl3pPr>
            <a:lvl4pPr marL="1878989" indent="0" algn="l">
              <a:buNone/>
              <a:defRPr/>
            </a:lvl4pPr>
            <a:lvl5pPr marL="2437608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D4AC9544-32BB-2682-3006-591A4D7176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4-5 февраля 2025 года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94537B9-351A-52E3-7B8F-C58FFA6CAE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XXV</a:t>
            </a:r>
            <a:r>
              <a:rPr lang="ru-RU" altLang="ru-RU"/>
              <a:t> международная научно-практическая конференция</a:t>
            </a:r>
            <a:br>
              <a:rPr lang="ru-RU" altLang="ru-RU"/>
            </a:br>
            <a:r>
              <a:rPr lang="ru-RU" altLang="ru-RU" sz="1200"/>
              <a:t>НОВЫЕ ИНФОРМАЦИОННЫЕ ТЕХНОЛОГИИ В ОБРАЗОВАНИИ</a:t>
            </a:r>
            <a:r>
              <a:rPr lang="ru-RU" altLang="ru-RU"/>
              <a:t> 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F45F1986-347C-27A9-E21B-360FB2B0C6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3B48D-65EF-4FE0-87B6-8DD8564F3A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934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48E55-E2B7-84EC-15CF-AC1BA11A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FD5C20-2341-418E-8E23-E8F7FE076E4C}" type="datetime1">
              <a:rPr lang="ru-RU"/>
              <a:pPr>
                <a:defRPr/>
              </a:pPr>
              <a:t>04.09.2025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01B81D-78CE-F7D3-9443-503C1F99A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BBF1C9-C2B7-70F7-7372-FAE70A5FB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DF6AF5E-5AFC-4C3D-81FC-4BAD45455E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75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E4EF4764-912F-6D2B-C7E3-0CFCCF15D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47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585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DA17F0E2-FBAF-FDE8-AC22-4C190D6F2E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0982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0177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1388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0256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82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99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F3B9FAE3-BC4C-729A-F4CE-6E71AD1FE75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AFD7CD4C-D1D0-CC6E-760D-F6D04505B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BC6B3F48-125B-5FBA-E76B-1D95E5B2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07" r:id="rId3"/>
    <p:sldLayoutId id="2147483919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20" r:id="rId14"/>
    <p:sldLayoutId id="2147483921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obrazovanie.1c.ru/promo/2025/college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t.me/community_1CCollege/58373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1.png"/><Relationship Id="rId4" Type="http://schemas.openxmlformats.org/officeDocument/2006/relationships/hyperlink" Target="https://vk.com/obrazovanie1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estr.digital.gov.ru/reestr/2486957/?sphrase_id=6070598" TargetMode="External"/><Relationship Id="rId2" Type="http://schemas.openxmlformats.org/officeDocument/2006/relationships/hyperlink" Target="https://obrazovanie.1c.ru/education/cloud/colleg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eestr.digital.gov.ru/reestr/306311/?sphrase_id=245914" TargetMode="Externa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1c.ru/news/info.jsp?id=28446" TargetMode="Externa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1c.ru/news/info.jsp?id=31948" TargetMode="External"/><Relationship Id="rId2" Type="http://schemas.openxmlformats.org/officeDocument/2006/relationships/hyperlink" Target="https://obrazovanie.1c.ru/promo/2024/college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obrazovanie.1c.ru/promo/2024/college/report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>
            <a:extLst>
              <a:ext uri="{FF2B5EF4-FFF2-40B4-BE49-F238E27FC236}">
                <a16:creationId xmlns:a16="http://schemas.microsoft.com/office/drawing/2014/main" id="{FF898E06-17ED-756E-4816-8E339704E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688" y="2276872"/>
            <a:ext cx="58102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ru-RU" altLang="ru-RU" sz="3600" dirty="0">
                <a:cs typeface="Times New Roman" panose="02020603050405020304" pitchFamily="18" charset="0"/>
              </a:rPr>
              <a:t>Подготовка студентов первых и вторых  </a:t>
            </a:r>
            <a:br>
              <a:rPr lang="ru-RU" altLang="ru-RU" sz="3600" dirty="0">
                <a:cs typeface="Times New Roman" panose="02020603050405020304" pitchFamily="18" charset="0"/>
              </a:rPr>
            </a:br>
            <a:r>
              <a:rPr lang="ru-RU" altLang="ru-RU" sz="3600" dirty="0">
                <a:cs typeface="Times New Roman" panose="02020603050405020304" pitchFamily="18" charset="0"/>
              </a:rPr>
              <a:t>курсов колледжей к ВПР по информатике</a:t>
            </a:r>
            <a:endParaRPr lang="ru-RU" altLang="ru-RU" sz="3600" dirty="0">
              <a:cs typeface="Arial" panose="020B0604020202020204" pitchFamily="34" charset="0"/>
            </a:endParaRPr>
          </a:p>
        </p:txBody>
      </p:sp>
      <p:sp>
        <p:nvSpPr>
          <p:cNvPr id="5123" name="Прямоугольник 8">
            <a:extLst>
              <a:ext uri="{FF2B5EF4-FFF2-40B4-BE49-F238E27FC236}">
                <a16:creationId xmlns:a16="http://schemas.microsoft.com/office/drawing/2014/main" id="{2154BCB3-ACAB-0F22-6076-9CB3DB142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688" y="5085184"/>
            <a:ext cx="360362" cy="4603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444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charset="-5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A0E1BF13-31AA-B7C5-5945-2075F1649E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332656"/>
            <a:ext cx="9410700" cy="1081087"/>
          </a:xfrm>
        </p:spPr>
        <p:txBody>
          <a:bodyPr/>
          <a:lstStyle/>
          <a:p>
            <a:pPr>
              <a:lnSpc>
                <a:spcPct val="107000"/>
              </a:lnSpc>
              <a:buClr>
                <a:srgbClr val="C00000"/>
              </a:buClr>
            </a:pPr>
            <a:r>
              <a:rPr lang="ru-RU" altLang="ru-RU" dirty="0">
                <a:solidFill>
                  <a:srgbClr val="C00000"/>
                </a:solidFill>
              </a:rPr>
              <a:t>Второй этап апробации в сентябре-декабре 2025 года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en-US" altLang="ru-RU" dirty="0">
                <a:solidFill>
                  <a:srgbClr val="C00000"/>
                </a:solidFill>
                <a:hlinkClick r:id="rId2"/>
              </a:rPr>
              <a:t>https://obrazovanie.1c.ru/promo/2025/college/</a:t>
            </a:r>
            <a:r>
              <a:rPr lang="ru-RU" altLang="ru-RU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CE0AC312-A650-9422-6249-7F857B6750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344" y="2162036"/>
            <a:ext cx="5760640" cy="4509226"/>
          </a:xfrm>
        </p:spPr>
        <p:txBody>
          <a:bodyPr/>
          <a:lstStyle/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Новые учебные курсы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Расширенный бесплатный тестовый период для новых пользователей до 31 декабря</a:t>
            </a:r>
          </a:p>
          <a:p>
            <a:pPr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800" dirty="0"/>
              <a:t>Продление акции «Скидка за отчет»: 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Проведите апробацию одного или нескольких курсов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Заполните электронную форму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Пришлите скан заверенного руководителем образовательной организации отчета об апробации</a:t>
            </a:r>
          </a:p>
          <a:p>
            <a:pPr lvl="1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</a:pPr>
            <a:r>
              <a:rPr lang="ru-RU" altLang="ru-RU" sz="1600" dirty="0"/>
              <a:t>Получите скидку на подключение к системе при продлении подписки на следующие 12 месяцев</a:t>
            </a:r>
          </a:p>
          <a:p>
            <a:endParaRPr lang="ru-RU" alt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CB15D1-EDAE-D4D0-47F1-21796434C2BE}"/>
              </a:ext>
            </a:extLst>
          </p:cNvPr>
          <p:cNvSpPr txBox="1"/>
          <p:nvPr/>
        </p:nvSpPr>
        <p:spPr>
          <a:xfrm>
            <a:off x="6744072" y="2162036"/>
            <a:ext cx="5256584" cy="3343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r>
              <a:rPr lang="ru-RU" altLang="ru-RU" dirty="0">
                <a:solidFill>
                  <a:srgbClr val="C00000"/>
                </a:solidFill>
                <a:latin typeface="Futura PT Demi" panose="020B0702020204020303" pitchFamily="34" charset="0"/>
              </a:rPr>
              <a:t>Во втором этапе апробации участвуют курсы серии  «1С для СПО»: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Библиотека стандартных подсистем. Решение практических задач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Основные принципы работы с программой «1С:Управление торговлей»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Подготовка к демо-экзамену «Экономика и бухгалтерский учет» (по отраслям)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Старт в 1С: технологии, продукты, экосистема</a:t>
            </a:r>
          </a:p>
          <a:p>
            <a:pPr marL="285750" indent="-285750">
              <a:lnSpc>
                <a:spcPct val="107000"/>
              </a:lnSpc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Futura PT Demi" panose="020B0702020204020303" pitchFamily="34" charset="0"/>
              </a:rPr>
              <a:t>Инструменты и сервисы экосистемы 1С</a:t>
            </a:r>
          </a:p>
          <a:p>
            <a:pPr algn="ctr">
              <a:lnSpc>
                <a:spcPct val="107000"/>
              </a:lnSpc>
              <a:spcBef>
                <a:spcPct val="0"/>
              </a:spcBef>
              <a:buClr>
                <a:srgbClr val="C00000"/>
              </a:buClr>
              <a:buFontTx/>
              <a:buNone/>
            </a:pPr>
            <a:endParaRPr lang="ru-RU" altLang="ru-RU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37CB6F9C-B22E-95D7-9179-01D5F7AC14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Поддержка участников апробации</a:t>
            </a:r>
          </a:p>
        </p:txBody>
      </p:sp>
      <p:sp>
        <p:nvSpPr>
          <p:cNvPr id="22531" name="Объект 2">
            <a:extLst>
              <a:ext uri="{FF2B5EF4-FFF2-40B4-BE49-F238E27FC236}">
                <a16:creationId xmlns:a16="http://schemas.microsoft.com/office/drawing/2014/main" id="{7299E060-E2B2-4271-B90F-1205A56F72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5901" y="2133600"/>
            <a:ext cx="6024116" cy="3168650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Серия вебинаров с авторами курсов</a:t>
            </a:r>
            <a:r>
              <a:rPr lang="ru-RU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Чат поддержки в </a:t>
            </a:r>
            <a:r>
              <a:rPr lang="en-US" altLang="ru-RU" dirty="0">
                <a:latin typeface="Futura PT Demi" panose="020B0604020202020204" charset="-52"/>
              </a:rPr>
              <a:t>Telegram </a:t>
            </a:r>
            <a:r>
              <a:rPr lang="en-US" altLang="ru-RU" dirty="0">
                <a:latin typeface="Futura PT Demi" panose="020B0604020202020204" charset="-52"/>
                <a:hlinkClick r:id="rId2"/>
              </a:rPr>
              <a:t>https://t.me/community_1CCollege/58373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</a:p>
          <a:p>
            <a:r>
              <a:rPr lang="ru-RU" altLang="ru-RU" dirty="0">
                <a:latin typeface="Futura PT Demi" panose="020B0604020202020204" charset="-52"/>
              </a:rPr>
              <a:t>Бесплатная </a:t>
            </a:r>
            <a:r>
              <a:rPr lang="ru-RU" altLang="ru-RU" dirty="0">
                <a:solidFill>
                  <a:srgbClr val="C00000"/>
                </a:solidFill>
                <a:latin typeface="Futura PT Demi" panose="020B0604020202020204" charset="-52"/>
              </a:rPr>
              <a:t>индивидуальная консультация </a:t>
            </a:r>
            <a:r>
              <a:rPr lang="ru-RU" altLang="ru-RU" dirty="0">
                <a:latin typeface="Futura PT Demi" panose="020B0604020202020204" charset="-52"/>
              </a:rPr>
              <a:t>по работе с системой «1С:Образование» (по запросу на адрес </a:t>
            </a:r>
            <a:r>
              <a:rPr lang="en-US" altLang="ru-RU" dirty="0">
                <a:latin typeface="Futura PT Demi" panose="020B0604020202020204" charset="-52"/>
              </a:rPr>
              <a:t>chad@1c.ru</a:t>
            </a:r>
            <a:endParaRPr lang="ru-RU" altLang="ru-RU" dirty="0">
              <a:latin typeface="Futura PT Demi" panose="020B0604020202020204" charset="-52"/>
            </a:endParaRPr>
          </a:p>
          <a:p>
            <a:endParaRPr lang="ru-RU" altLang="ru-RU" dirty="0">
              <a:latin typeface="Futura PT Demi" panose="020B0604020202020204" charset="-52"/>
            </a:endParaRPr>
          </a:p>
        </p:txBody>
      </p:sp>
      <p:pic>
        <p:nvPicPr>
          <p:cNvPr id="22532" name="Picture 5" descr="Picture background">
            <a:extLst>
              <a:ext uri="{FF2B5EF4-FFF2-40B4-BE49-F238E27FC236}">
                <a16:creationId xmlns:a16="http://schemas.microsoft.com/office/drawing/2014/main" id="{0BB2D41C-B0C9-D08A-024D-977ED8634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924050"/>
            <a:ext cx="538162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7279C-FDBD-3663-E79D-88AE77BFB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Расписание вебинаров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B5F3F-93C8-56FE-6C28-969D8225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2816"/>
            <a:ext cx="12072664" cy="3168650"/>
          </a:xfrm>
        </p:spPr>
        <p:txBody>
          <a:bodyPr/>
          <a:lstStyle/>
          <a:p>
            <a:pPr lvl="0"/>
            <a:r>
              <a:rPr lang="ru-RU" dirty="0"/>
              <a:t>18 сентября, 15:00 </a:t>
            </a:r>
            <a:r>
              <a:rPr lang="ru-RU" dirty="0" err="1"/>
              <a:t>мск</a:t>
            </a:r>
            <a:r>
              <a:rPr lang="ru-RU" dirty="0"/>
              <a:t>. Подготовка к </a:t>
            </a:r>
            <a:r>
              <a:rPr lang="ru-RU" dirty="0" err="1"/>
              <a:t>демоэкзамену</a:t>
            </a:r>
            <a:r>
              <a:rPr lang="ru-RU" dirty="0"/>
              <a:t> «Экономика и бухгалтерский учет» (по отраслям)</a:t>
            </a:r>
            <a:br>
              <a:rPr lang="ru-RU" dirty="0"/>
            </a:br>
            <a:r>
              <a:rPr lang="ru-RU" dirty="0"/>
              <a:t>Докладчик: Ольга Григорьевна Матвеева, старший преподаватель, АНО ВО "Университет при МПА ЕврАзЭС"</a:t>
            </a:r>
          </a:p>
          <a:p>
            <a:pPr lvl="0"/>
            <a:r>
              <a:rPr lang="ru-RU" dirty="0"/>
              <a:t>24 сентября, 15:00 </a:t>
            </a:r>
            <a:r>
              <a:rPr lang="ru-RU" dirty="0" err="1"/>
              <a:t>мск</a:t>
            </a:r>
            <a:r>
              <a:rPr lang="ru-RU" dirty="0"/>
              <a:t>. Библиотека стандартных подсистем. Решение практических задач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pPr lvl="0"/>
            <a:r>
              <a:rPr lang="ru-RU" dirty="0"/>
              <a:t>1 октября, 15:00 </a:t>
            </a:r>
            <a:r>
              <a:rPr lang="ru-RU" dirty="0" err="1"/>
              <a:t>мск</a:t>
            </a:r>
            <a:r>
              <a:rPr lang="ru-RU" dirty="0"/>
              <a:t>. Старт в 1С: технологии, продукты, экосистема</a:t>
            </a:r>
            <a:br>
              <a:rPr lang="ru-RU" dirty="0"/>
            </a:br>
            <a:r>
              <a:rPr lang="ru-RU" dirty="0"/>
              <a:t>Докладчик: Мария Евгеньевна Правдина, заместитель директора по практико-ориентированному образованию, фирма 1С</a:t>
            </a:r>
          </a:p>
          <a:p>
            <a:pPr lvl="0"/>
            <a:r>
              <a:rPr lang="ru-RU" dirty="0"/>
              <a:t>8 октября, 15:00 </a:t>
            </a:r>
            <a:r>
              <a:rPr lang="ru-RU" dirty="0" err="1"/>
              <a:t>мск</a:t>
            </a:r>
            <a:r>
              <a:rPr lang="ru-RU" dirty="0"/>
              <a:t>. Инструменты и сервисы экосистемы 1С </a:t>
            </a:r>
            <a:br>
              <a:rPr lang="ru-RU" dirty="0"/>
            </a:br>
            <a:r>
              <a:rPr lang="ru-RU" dirty="0"/>
              <a:t>Докладчик: Дмитрий Алексеевич Польский, преподаватель, Лермонтовский региональный многопрофильный колледж</a:t>
            </a:r>
          </a:p>
          <a:p>
            <a:pPr lvl="0"/>
            <a:r>
              <a:rPr lang="ru-RU" dirty="0"/>
              <a:t>15 октября, 15:00 </a:t>
            </a:r>
            <a:r>
              <a:rPr lang="ru-RU" dirty="0" err="1"/>
              <a:t>мск</a:t>
            </a:r>
            <a:r>
              <a:rPr lang="ru-RU" dirty="0"/>
              <a:t>. Основные принципы работы с программой «1С:Управление торговлей»</a:t>
            </a:r>
            <a:br>
              <a:rPr lang="ru-RU" dirty="0"/>
            </a:br>
            <a:r>
              <a:rPr lang="ru-RU" dirty="0"/>
              <a:t>Докладчик: Никита Александрович </a:t>
            </a:r>
            <a:r>
              <a:rPr lang="ru-RU" dirty="0" err="1"/>
              <a:t>Аквилянов</a:t>
            </a:r>
            <a:r>
              <a:rPr lang="ru-RU" dirty="0"/>
              <a:t>, руководитель образовательных проектов, фирма 1С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506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7377CD-AD31-28BD-1162-FAA5B9B6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0"/>
            <a:ext cx="848857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874DBD-1482-EA33-A125-24947B76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1556792"/>
            <a:ext cx="2786236" cy="278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>
            <a:extLst>
              <a:ext uri="{FF2B5EF4-FFF2-40B4-BE49-F238E27FC236}">
                <a16:creationId xmlns:a16="http://schemas.microsoft.com/office/drawing/2014/main" id="{CA6E0DA5-BEAA-7AE7-AD2D-C1DE8C7C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63" y="1376363"/>
            <a:ext cx="61880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2">
            <a:extLst>
              <a:ext uri="{FF2B5EF4-FFF2-40B4-BE49-F238E27FC236}">
                <a16:creationId xmlns:a16="http://schemas.microsoft.com/office/drawing/2014/main" id="{4B24DBB8-54A9-B483-B25B-68A5F3EFE3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307975"/>
            <a:ext cx="9598025" cy="820738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Новая механика получения сертификатов</a:t>
            </a:r>
            <a:br>
              <a:rPr lang="ru-RU" altLang="ru-RU" dirty="0">
                <a:solidFill>
                  <a:srgbClr val="C00000"/>
                </a:solidFill>
              </a:rPr>
            </a:br>
            <a:r>
              <a:rPr lang="ru-RU" altLang="ru-RU" dirty="0">
                <a:solidFill>
                  <a:srgbClr val="C00000"/>
                </a:solidFill>
              </a:rPr>
              <a:t>образовательных проектов фирмы «1С»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5DEBEE2B-3BD2-35D2-211B-E918B01DF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9763" y="6319838"/>
            <a:ext cx="102076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9D9AD37-A8D4-4810-8C8D-7D2527B7AC9C}" type="slidenum">
              <a:rPr lang="ru-RU" altLang="ru-RU" sz="1300" b="1">
                <a:solidFill>
                  <a:srgbClr val="0D3E65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300" b="1">
              <a:solidFill>
                <a:srgbClr val="0D3E65"/>
              </a:solidFill>
              <a:latin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C24209D3-1940-2C8A-033C-BC458B243E27}"/>
              </a:ext>
            </a:extLst>
          </p:cNvPr>
          <p:cNvCxnSpPr>
            <a:cxnSpLocks/>
          </p:cNvCxnSpPr>
          <p:nvPr/>
        </p:nvCxnSpPr>
        <p:spPr>
          <a:xfrm flipV="1">
            <a:off x="4637088" y="1893888"/>
            <a:ext cx="5910262" cy="21780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1750" name="Рисунок 6">
            <a:extLst>
              <a:ext uri="{FF2B5EF4-FFF2-40B4-BE49-F238E27FC236}">
                <a16:creationId xmlns:a16="http://schemas.microsoft.com/office/drawing/2014/main" id="{CC12799D-93B1-C919-7951-B22ADE4F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2222500"/>
            <a:ext cx="40274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Объект 9">
            <a:extLst>
              <a:ext uri="{FF2B5EF4-FFF2-40B4-BE49-F238E27FC236}">
                <a16:creationId xmlns:a16="http://schemas.microsoft.com/office/drawing/2014/main" id="{9F0DBC13-E879-E1D2-61AE-12DB5CA71E46}"/>
              </a:ext>
            </a:extLst>
          </p:cNvPr>
          <p:cNvSpPr txBox="1">
            <a:spLocks/>
          </p:cNvSpPr>
          <p:nvPr/>
        </p:nvSpPr>
        <p:spPr bwMode="auto">
          <a:xfrm>
            <a:off x="144463" y="1303338"/>
            <a:ext cx="581025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685800" indent="-22860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По итогам вебинара участникам выдается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сертификат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Для получения сертификата необходимо прослушать более 80% вебинара!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17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Письмо с материалами вебинара высылается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Сертификат будет выдаваться через социальную сеть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 b="1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Напишите слово </a:t>
            </a:r>
            <a:r>
              <a:rPr lang="ru-RU" altLang="ru-RU" sz="1700" b="1" i="1">
                <a:solidFill>
                  <a:srgbClr val="72BFC5"/>
                </a:solidFill>
                <a:latin typeface="Arial" panose="020B0604020202020204" pitchFamily="34" charset="0"/>
              </a:rPr>
              <a:t>«Сертификат» </a:t>
            </a:r>
            <a:r>
              <a:rPr lang="ru-RU" altLang="ru-RU" sz="1700" b="1">
                <a:solidFill>
                  <a:srgbClr val="72BFC5"/>
                </a:solidFill>
                <a:latin typeface="Arial" panose="020B0604020202020204" pitchFamily="34" charset="0"/>
              </a:rPr>
              <a:t>нам в сообщения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в сообществе во ВК </a:t>
            </a:r>
            <a:r>
              <a:rPr lang="ru-RU" altLang="ru-RU" sz="1700" b="1">
                <a:solidFill>
                  <a:srgbClr val="FF0000"/>
                </a:solidFill>
                <a:latin typeface="Arial" panose="020B0604020202020204" pitchFamily="34" charset="0"/>
              </a:rPr>
              <a:t>НА СЛЕДУЮЩИЙ РАБОЧИЙ ДЕНЬ</a:t>
            </a: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 после проведения вебинара и следуйте дальнейшим инструкциям</a:t>
            </a:r>
          </a:p>
          <a:p>
            <a:pPr eaLnBrk="1" hangingPunct="1">
              <a:spcBef>
                <a:spcPts val="1000"/>
              </a:spcBef>
              <a:buClrTx/>
            </a:pPr>
            <a:r>
              <a:rPr lang="ru-RU" altLang="ru-RU" sz="1700">
                <a:solidFill>
                  <a:srgbClr val="000000"/>
                </a:solidFill>
                <a:latin typeface="Arial" panose="020B0604020202020204" pitchFamily="34" charset="0"/>
              </a:rPr>
              <a:t>Всю информацию мы продублируем в письме на ваш адрес электронной почты, указанной при регистрации </a:t>
            </a:r>
          </a:p>
          <a:p>
            <a:pPr algn="ctr" eaLnBrk="1" hangingPunct="1">
              <a:spcBef>
                <a:spcPts val="1000"/>
              </a:spcBef>
              <a:buClrTx/>
              <a:buFontTx/>
              <a:buNone/>
            </a:pPr>
            <a:endParaRPr lang="ru-RU" altLang="ru-RU" sz="800">
              <a:latin typeface="Arial" panose="020B0604020202020204" pitchFamily="34" charset="0"/>
            </a:endParaRPr>
          </a:p>
        </p:txBody>
      </p:sp>
      <p:sp>
        <p:nvSpPr>
          <p:cNvPr id="31752" name="TextBox 5">
            <a:extLst>
              <a:ext uri="{FF2B5EF4-FFF2-40B4-BE49-F238E27FC236}">
                <a16:creationId xmlns:a16="http://schemas.microsoft.com/office/drawing/2014/main" id="{15C61115-A083-596D-8A5D-8F3FCC0CA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5046663"/>
            <a:ext cx="3759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latin typeface="Arial" panose="020B0604020202020204" pitchFamily="34" charset="0"/>
                <a:hlinkClick r:id="rId4"/>
              </a:rPr>
              <a:t>https://vk.com/obrazovanie1c</a:t>
            </a:r>
            <a:r>
              <a:rPr lang="ru-RU" altLang="ru-RU" sz="180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31753" name="Picture 2">
            <a:extLst>
              <a:ext uri="{FF2B5EF4-FFF2-40B4-BE49-F238E27FC236}">
                <a16:creationId xmlns:a16="http://schemas.microsoft.com/office/drawing/2014/main" id="{BBA71AB2-AE6A-F08D-9481-B91B83E30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575" y="5056188"/>
            <a:ext cx="1717675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CA03205-EE07-3947-F582-230E40F1A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/>
          <a:lstStyle/>
          <a:p>
            <a:pPr>
              <a:defRPr/>
            </a:pPr>
            <a:r>
              <a:rPr lang="ru-RU" dirty="0"/>
              <a:t>Спасибо за внимание!</a:t>
            </a:r>
          </a:p>
        </p:txBody>
      </p:sp>
      <p:sp>
        <p:nvSpPr>
          <p:cNvPr id="29699" name="Текст 4">
            <a:extLst>
              <a:ext uri="{FF2B5EF4-FFF2-40B4-BE49-F238E27FC236}">
                <a16:creationId xmlns:a16="http://schemas.microsoft.com/office/drawing/2014/main" id="{8C330300-389A-BAE9-442A-CA285FF49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/>
          <a:lstStyle/>
          <a:p>
            <a:endParaRPr lang="ru-RU" altLang="ru-RU">
              <a:latin typeface="Futura PT Demi" charset="-5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514CA-E435-0495-E009-40E152B9B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913" y="404664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«Облачный колледж» 1С:Образование </a:t>
            </a:r>
            <a:br>
              <a:rPr lang="ru-RU" dirty="0"/>
            </a:br>
            <a:r>
              <a:rPr lang="en-US" dirty="0">
                <a:hlinkClick r:id="rId2"/>
              </a:rPr>
              <a:t>https://obrazovanie.1c.ru/education/cloud/college/</a:t>
            </a:r>
            <a:r>
              <a:rPr lang="ru-RU" dirty="0"/>
              <a:t> 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FECCF4F5-5EAD-5537-C29D-E5DFC28D6510}"/>
              </a:ext>
            </a:extLst>
          </p:cNvPr>
          <p:cNvSpPr txBox="1">
            <a:spLocks/>
          </p:cNvSpPr>
          <p:nvPr/>
        </p:nvSpPr>
        <p:spPr bwMode="auto">
          <a:xfrm>
            <a:off x="623392" y="3023861"/>
            <a:ext cx="7488832" cy="328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Система управления учебным процессом 1С:Образование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Интерактивные мультимедийные учебные пособия по общеобразовательным дисциплинам </a:t>
            </a:r>
          </a:p>
          <a:p>
            <a:pPr marL="342789" lvl="1" indent="-342789">
              <a:lnSpc>
                <a:spcPct val="127000"/>
              </a:lnSpc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ru-RU" sz="2133" kern="0" dirty="0">
                <a:latin typeface="Futura PT Demi" panose="020B0604020202020204" pitchFamily="34" charset="-52"/>
              </a:rPr>
              <a:t>Учебные материалы для изучения программных продуктов и технологий 1С</a:t>
            </a:r>
          </a:p>
          <a:p>
            <a:pPr lvl="1">
              <a:defRPr/>
            </a:pPr>
            <a:endParaRPr lang="ru-RU" sz="2666" kern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1B07AC-7FA1-E7D0-8040-5C3B7A878B48}"/>
              </a:ext>
            </a:extLst>
          </p:cNvPr>
          <p:cNvSpPr txBox="1"/>
          <p:nvPr/>
        </p:nvSpPr>
        <p:spPr>
          <a:xfrm>
            <a:off x="623392" y="1700808"/>
            <a:ext cx="70190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Futura PT Demi" charset="-52"/>
              </a:rPr>
              <a:t>Комплексное решение для образовательной организации СПО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  <a:latin typeface="Futura PT Demi" panose="020B0604020202020204" charset="-52"/>
                <a:hlinkClick r:id="rId3"/>
              </a:rPr>
              <a:t>https://reestr.digital.gov.ru/reestr/2486957/?sphrase_id=6070598</a:t>
            </a:r>
            <a:endParaRPr lang="ru-RU" dirty="0">
              <a:latin typeface="Futura PT Demi" panose="020B0604020202020204" charset="-52"/>
            </a:endParaRPr>
          </a:p>
        </p:txBody>
      </p:sp>
      <p:pic>
        <p:nvPicPr>
          <p:cNvPr id="11270" name="Рисунок 4">
            <a:extLst>
              <a:ext uri="{FF2B5EF4-FFF2-40B4-BE49-F238E27FC236}">
                <a16:creationId xmlns:a16="http://schemas.microsoft.com/office/drawing/2014/main" id="{CCBA9A06-E8A9-5DBC-F0FA-F92ABBBBD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36912"/>
            <a:ext cx="3591730" cy="221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414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E6905-55ED-5AE8-1D3D-F998F828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60648"/>
            <a:ext cx="9410700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Обновление цифровой библиотеки 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учебных материалов для СПО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1D63E9-8EDE-E874-FAC7-F9550E127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40" y="1700808"/>
            <a:ext cx="9671720" cy="46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58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14CB0049-6B42-CD71-6082-C415D0BA23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4643" y="476672"/>
            <a:ext cx="9215240" cy="493032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 системе «1С:Образование»</a:t>
            </a:r>
          </a:p>
        </p:txBody>
      </p:sp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635393F3-DD43-8061-272D-E91B7BD619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11" y="1700808"/>
            <a:ext cx="11519578" cy="3910393"/>
          </a:xfrm>
        </p:spPr>
        <p:txBody>
          <a:bodyPr/>
          <a:lstStyle/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Включена в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«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Единый реестр Минкомсвязи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российских программ для электронных вычислительных машин и баз данных» (</a:t>
            </a:r>
            <a:r>
              <a:rPr lang="ru-RU" altLang="ru-RU" u="sng" dirty="0">
                <a:solidFill>
                  <a:srgbClr val="0000FF"/>
                </a:solidFill>
                <a:cs typeface="Times New Roman" panose="02020603050405020304" pitchFamily="18" charset="0"/>
                <a:hlinkClick r:id="rId2"/>
              </a:rPr>
              <a:t>https://reestr.digital.gov.ru/reestr/306311/?sphrase_id=245914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Соответствует</a:t>
            </a:r>
            <a:r>
              <a:rPr lang="ru-RU" altLang="ru-RU" dirty="0"/>
              <a:t> </a:t>
            </a:r>
            <a:r>
              <a:rPr lang="ru-RU" altLang="ru-RU" dirty="0">
                <a:solidFill>
                  <a:srgbClr val="C00000"/>
                </a:solidFill>
              </a:rPr>
              <a:t>критериям 3-6 расчета показателя мониторинга </a:t>
            </a:r>
            <a:r>
              <a:rPr lang="ru-RU" altLang="ru-RU" dirty="0"/>
              <a:t>«Наличие электронной информационно-образовательной среды» для организаций СПО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Поддерживает </a:t>
            </a:r>
            <a:r>
              <a:rPr lang="ru-RU" altLang="ru-RU" dirty="0">
                <a:solidFill>
                  <a:srgbClr val="C00000"/>
                </a:solidFill>
                <a:cs typeface="Times New Roman" panose="02020603050405020304" pitchFamily="18" charset="0"/>
              </a:rPr>
              <a:t>обмен данными 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с программами 1С:Библиотека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r>
              <a:rPr lang="ru-RU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 и 1С:Колледж (начиная с релиза 2.1.8.1</a:t>
            </a:r>
            <a:r>
              <a:rPr lang="en-US" altLang="ru-RU" dirty="0">
                <a:solidFill>
                  <a:srgbClr val="222222"/>
                </a:solidFill>
                <a:cs typeface="Times New Roman" panose="02020603050405020304" pitchFamily="18" charset="0"/>
              </a:rPr>
              <a:t>)</a:t>
            </a:r>
            <a:endParaRPr lang="ru-RU" altLang="ru-RU" dirty="0">
              <a:solidFill>
                <a:srgbClr val="222222"/>
              </a:solidFill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/>
              <a:t>Не нужно дополнительное оборудование, </a:t>
            </a:r>
            <a:r>
              <a:rPr lang="ru-RU" altLang="ru-RU" dirty="0">
                <a:solidFill>
                  <a:srgbClr val="C00000"/>
                </a:solidFill>
              </a:rPr>
              <a:t>простота использования</a:t>
            </a:r>
            <a:r>
              <a:rPr lang="ru-RU" altLang="ru-RU" dirty="0"/>
              <a:t>, работа на любых устройствах</a:t>
            </a:r>
          </a:p>
          <a:p>
            <a:pPr marL="457051" indent="-457051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C00000"/>
                </a:solidFill>
              </a:rPr>
              <a:t>Невысокая стоимость </a:t>
            </a:r>
            <a:r>
              <a:rPr lang="ru-RU" altLang="ru-RU" dirty="0"/>
              <a:t>годовой подписки</a:t>
            </a:r>
            <a:r>
              <a:rPr lang="ru-RU" altLang="ru-RU" dirty="0">
                <a:solidFill>
                  <a:srgbClr val="C00000"/>
                </a:solidFill>
              </a:rPr>
              <a:t> без ограничения количества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Оперативная поддержка пользователей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Устойчивость к высоким нагрузкам, горизонтальная масштабируемость</a:t>
            </a:r>
          </a:p>
          <a:p>
            <a:pPr marL="457051" lvl="1" indent="-457051"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</a:rPr>
              <a:t>Нравится для студентам и родителям </a:t>
            </a:r>
            <a:r>
              <a:rPr lang="ru-RU" altLang="ru-RU" sz="2000" dirty="0">
                <a:solidFill>
                  <a:srgbClr val="222222"/>
                </a:solidFill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ru-RU" altLang="ru-RU" sz="2000" dirty="0">
              <a:solidFill>
                <a:srgbClr val="222222"/>
              </a:solidFill>
              <a:ea typeface="+mn-ea"/>
              <a:cs typeface="Times New Roman" panose="02020603050405020304" pitchFamily="18" charset="0"/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dirty="0">
              <a:solidFill>
                <a:srgbClr val="C00000"/>
              </a:solidFill>
            </a:endParaRPr>
          </a:p>
          <a:p>
            <a:pPr marL="457051" indent="-457051">
              <a:buFont typeface="Arial" panose="020B0604020202020204" pitchFamily="34" charset="0"/>
              <a:buChar char="•"/>
            </a:pPr>
            <a:endParaRPr lang="ru-RU" altLang="ru-RU" sz="2133" dirty="0">
              <a:solidFill>
                <a:srgbClr val="222222"/>
              </a:solidFill>
              <a:latin typeface="Futura PT Demi" panose="020B0604020202020204" charset="-52"/>
              <a:cs typeface="Times New Roman" panose="02020603050405020304" pitchFamily="18" charset="0"/>
            </a:endParaRPr>
          </a:p>
        </p:txBody>
      </p:sp>
      <p:sp>
        <p:nvSpPr>
          <p:cNvPr id="14340" name="Rectangle 15">
            <a:extLst>
              <a:ext uri="{FF2B5EF4-FFF2-40B4-BE49-F238E27FC236}">
                <a16:creationId xmlns:a16="http://schemas.microsoft.com/office/drawing/2014/main" id="{6A779EEF-9211-80F8-BB03-9B5CF14E3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278" indent="-38087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3505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2907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2308" indent="-30470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1710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1112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0514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79916" indent="-3047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18AC-C682-4686-90D1-D037218CED0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ABA42B7D-66FF-5621-AA34-34C9706A5F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831" y="200063"/>
            <a:ext cx="9410700" cy="10810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ru-RU" altLang="ru-RU" dirty="0">
                <a:solidFill>
                  <a:srgbClr val="C00000"/>
                </a:solidFill>
              </a:rPr>
              <a:t>1С:Образование. Основные возможности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39DD84-88F8-0634-6B7C-5857EC20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87" y="1628800"/>
            <a:ext cx="11807825" cy="4032250"/>
          </a:xfrm>
        </p:spPr>
        <p:txBody>
          <a:bodyPr>
            <a:noAutofit/>
          </a:bodyPr>
          <a:lstStyle/>
          <a:p>
            <a:pPr>
              <a:buClr>
                <a:srgbClr val="C00000"/>
              </a:buClr>
              <a:defRPr/>
            </a:pPr>
            <a:r>
              <a:rPr lang="ru-RU" dirty="0"/>
              <a:t>Администрирование пользователей (поддержка различных способов аутентификации </a:t>
            </a:r>
            <a:br>
              <a:rPr lang="ru-RU" dirty="0"/>
            </a:br>
            <a:r>
              <a:rPr lang="ru-RU" dirty="0"/>
              <a:t>и авторизации, ролей, управление группами пользователей, учебными периодами, списками учебных дисциплин)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Управление учебным процессом</a:t>
            </a:r>
            <a:r>
              <a:rPr lang="ru-RU" dirty="0"/>
              <a:t>: ведение учета занятий, настраиваемые шкалы оценивания, поддержка средневзвешенной системы оценивания, интеграция с сервисами для проведения онлайн-занятий, назначение заданий на основе цифровых учебных материалов, автоматическая проверка и выставление оценок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Ведение электронного журнала и дневника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Создание, хранение, редактирование и обмен цифровыми учебными материалами и курсами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Сбор и аналитическая обработка результатов деятельности пользователей в системе («цифровой след»)</a:t>
            </a:r>
            <a:endParaRPr lang="en-US" dirty="0"/>
          </a:p>
          <a:p>
            <a:pPr>
              <a:buClr>
                <a:srgbClr val="C00000"/>
              </a:buClr>
              <a:defRPr/>
            </a:pPr>
            <a:r>
              <a:rPr lang="ru-RU" dirty="0">
                <a:solidFill>
                  <a:srgbClr val="C00000"/>
                </a:solidFill>
              </a:rPr>
              <a:t>Портфолио </a:t>
            </a:r>
            <a:r>
              <a:rPr lang="ru-RU" dirty="0"/>
              <a:t>студента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Доступ по сети интернет с любого устройства без установки дополнительных приложений</a:t>
            </a:r>
          </a:p>
          <a:p>
            <a:pPr>
              <a:buClr>
                <a:srgbClr val="C00000"/>
              </a:buClr>
              <a:defRPr/>
            </a:pPr>
            <a:r>
              <a:rPr lang="ru-RU" dirty="0"/>
              <a:t>Открытый </a:t>
            </a:r>
            <a:r>
              <a:rPr lang="en-US" dirty="0"/>
              <a:t>API</a:t>
            </a:r>
            <a:r>
              <a:rPr lang="ru-RU" dirty="0"/>
              <a:t> для</a:t>
            </a:r>
            <a:r>
              <a:rPr lang="en-US" dirty="0"/>
              <a:t> </a:t>
            </a:r>
            <a:r>
              <a:rPr lang="ru-RU" dirty="0"/>
              <a:t>обмена данными о результатах учебной деятельности</a:t>
            </a:r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D63E91E4-FCF7-7CC4-B258-1AF5EA549CF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3977AED-6DBF-4601-9936-7F1C3B464216}" type="slidenum">
              <a:rPr lang="ru-RU" altLang="ru-RU" sz="1200">
                <a:solidFill>
                  <a:srgbClr val="898989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F787B202-9714-41C8-E4F5-AF99F33257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255587"/>
            <a:ext cx="9286875" cy="936625"/>
          </a:xfrm>
        </p:spPr>
        <p:txBody>
          <a:bodyPr/>
          <a:lstStyle/>
          <a:p>
            <a:r>
              <a:rPr lang="ru-RU" altLang="ru-RU" dirty="0">
                <a:solidFill>
                  <a:srgbClr val="C00000"/>
                </a:solidFill>
              </a:rPr>
              <a:t>Обмен данными  с 1С:Колледж (начиная с релиза 2.1)</a:t>
            </a:r>
          </a:p>
        </p:txBody>
      </p:sp>
      <p:sp>
        <p:nvSpPr>
          <p:cNvPr id="15363" name="Объект 2">
            <a:extLst>
              <a:ext uri="{FF2B5EF4-FFF2-40B4-BE49-F238E27FC236}">
                <a16:creationId xmlns:a16="http://schemas.microsoft.com/office/drawing/2014/main" id="{CB2F19BA-AF29-80F5-3AE0-6F725C5C94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94013" y="5565775"/>
            <a:ext cx="7515225" cy="108743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altLang="ru-RU" sz="2133" dirty="0"/>
              <a:t>Подробнее см. в </a:t>
            </a:r>
            <a:r>
              <a:rPr lang="ru-RU" altLang="ru-RU" sz="2133" dirty="0" err="1"/>
              <a:t>инфописьме</a:t>
            </a:r>
            <a:r>
              <a:rPr lang="ru-RU" altLang="ru-RU" sz="2133" dirty="0"/>
              <a:t> № 28446 от 01.07.2021 </a:t>
            </a:r>
            <a:r>
              <a:rPr lang="en-US" altLang="ru-RU" sz="2133" dirty="0">
                <a:hlinkClick r:id="rId2"/>
              </a:rPr>
              <a:t>https://1c.ru/news/info.jsp?id=28446</a:t>
            </a:r>
            <a:endParaRPr lang="ru-RU" altLang="ru-RU" sz="2133" dirty="0"/>
          </a:p>
        </p:txBody>
      </p:sp>
      <p:sp>
        <p:nvSpPr>
          <p:cNvPr id="15364" name="Номер слайда 3">
            <a:extLst>
              <a:ext uri="{FF2B5EF4-FFF2-40B4-BE49-F238E27FC236}">
                <a16:creationId xmlns:a16="http://schemas.microsoft.com/office/drawing/2014/main" id="{186AEABD-0EC8-5B72-F46E-703350DA59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101013" y="4741863"/>
            <a:ext cx="765175" cy="152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lang="ru-R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rgbClr val="7F7F7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7B58F54D-0052-4E81-AB32-AE9101D2ADBD}" type="slidenum">
              <a:rPr lang="ru-RU" altLang="ru-RU" smtClean="0"/>
              <a:pPr>
                <a:defRPr/>
              </a:pPr>
              <a:t>6</a:t>
            </a:fld>
            <a:endParaRPr lang="ru-RU" altLang="ru-RU" sz="1599">
              <a:solidFill>
                <a:srgbClr val="898989"/>
              </a:solidFill>
            </a:endParaRPr>
          </a:p>
        </p:txBody>
      </p:sp>
      <p:sp>
        <p:nvSpPr>
          <p:cNvPr id="27653" name="AutoShape 2" descr="zoom-video-conferencing-logo-7bde38062e4a0eaf7432215c95ccc38a – Клуб ИТ  Директоров Дальнего Востока">
            <a:extLst>
              <a:ext uri="{FF2B5EF4-FFF2-40B4-BE49-F238E27FC236}">
                <a16:creationId xmlns:a16="http://schemas.microsoft.com/office/drawing/2014/main" id="{E6D9393E-8A98-37AC-5B1F-6DE98463D7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94013" y="-538163"/>
            <a:ext cx="3513137" cy="131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4" name="AutoShape 4" descr="zoom-video-conferencing-logo-7bde38062e4a0eaf7432215c95ccc38a – Клуб ИТ  Директоров Дальнего Востока">
            <a:extLst>
              <a:ext uri="{FF2B5EF4-FFF2-40B4-BE49-F238E27FC236}">
                <a16:creationId xmlns:a16="http://schemas.microsoft.com/office/drawing/2014/main" id="{F4D78394-21D1-5344-2978-B1EA24BFCD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50" y="-469900"/>
            <a:ext cx="351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5" name="AutoShape 6" descr="zoom-video-conferencing-logo-7bde38062e4a0eaf7432215c95ccc38a – Клуб ИТ  Директоров Дальнего Востока">
            <a:extLst>
              <a:ext uri="{FF2B5EF4-FFF2-40B4-BE49-F238E27FC236}">
                <a16:creationId xmlns:a16="http://schemas.microsoft.com/office/drawing/2014/main" id="{266C1372-1B4F-7EB1-E919-A5181BF78E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" y="-317500"/>
            <a:ext cx="35115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AutoShape 10" descr="Skype Logo Vector Logo - Download Free SVG Icon | Worldvectorlogo">
            <a:extLst>
              <a:ext uri="{FF2B5EF4-FFF2-40B4-BE49-F238E27FC236}">
                <a16:creationId xmlns:a16="http://schemas.microsoft.com/office/drawing/2014/main" id="{376A8B4B-02AB-1D39-B696-7AFEF85BBB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AutoShape 12" descr="Skype Logo Vector Logo - Download Free SVG Icon | Worldvectorlogo">
            <a:extLst>
              <a:ext uri="{FF2B5EF4-FFF2-40B4-BE49-F238E27FC236}">
                <a16:creationId xmlns:a16="http://schemas.microsoft.com/office/drawing/2014/main" id="{FD9AC0FB-E1F9-4C89-BD25-A1D113283D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115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8" name="AutoShape 14" descr="Skype Logo Vector Logo - Download Free SVG Icon | Worldvectorlogo">
            <a:extLst>
              <a:ext uri="{FF2B5EF4-FFF2-40B4-BE49-F238E27FC236}">
                <a16:creationId xmlns:a16="http://schemas.microsoft.com/office/drawing/2014/main" id="{1843BFEB-7EED-1C9A-7BAB-514B94B346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55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4" tIns="45693" rIns="91384" bIns="45693"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ru-RU" altLang="ru-RU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6DC7A10D-80B0-C753-4E42-DEFD2A36D233}"/>
              </a:ext>
            </a:extLst>
          </p:cNvPr>
          <p:cNvGraphicFramePr/>
          <p:nvPr/>
        </p:nvGraphicFramePr>
        <p:xfrm>
          <a:off x="2338062" y="1316038"/>
          <a:ext cx="7515876" cy="46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60" name="Рисунок 21">
            <a:extLst>
              <a:ext uri="{FF2B5EF4-FFF2-40B4-BE49-F238E27FC236}">
                <a16:creationId xmlns:a16="http://schemas.microsoft.com/office/drawing/2014/main" id="{30F0FF6D-434D-2731-8AF1-3EB7552CBD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2774950"/>
            <a:ext cx="20589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Рисунок 11">
            <a:extLst>
              <a:ext uri="{FF2B5EF4-FFF2-40B4-BE49-F238E27FC236}">
                <a16:creationId xmlns:a16="http://schemas.microsoft.com/office/drawing/2014/main" id="{99BD4C9F-3E79-26AF-75B6-1D454E1C23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2700338"/>
            <a:ext cx="26066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75F50E0F-91F7-BE01-98EE-BA2D8A026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7200800" cy="1311928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Учебные материалы для изучения программных продуктов и технологий 1С Серия «1С для СПО»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325154-FEAD-4612-2B94-D6088DC7D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2024844"/>
            <a:ext cx="11593288" cy="2808312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Подготовка к демонстрационному экзамену по специальности «Информационные системы и программирование» 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Разработка приложений на платформе «1С:Предприятие»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Основы управления документами с применением программы «1С:Документооборот»</a:t>
            </a:r>
          </a:p>
          <a:p>
            <a:pPr>
              <a:lnSpc>
                <a:spcPct val="107000"/>
              </a:lnSpc>
              <a:defRPr/>
            </a:pPr>
            <a:r>
              <a:rPr lang="ru-RU" dirty="0">
                <a:latin typeface="Futura PT Demi" panose="020B0604020202020204" charset="-52"/>
              </a:rPr>
              <a:t>Бухгалтерский учет с применением программы «1С:Бухгалтерия государственного учреждения»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Библиотека стандартных подсистем. Решение практических задач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Основные принципы работы с программой «1С:Управление торговлей»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Подготовка к демо-экзамену «Экономика и бухгалтерский учет» (по отраслям)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Старт в 1С: технологии, продукты, экосистема</a:t>
            </a:r>
          </a:p>
          <a:p>
            <a:pPr>
              <a:lnSpc>
                <a:spcPct val="107000"/>
              </a:lnSpc>
              <a:defRPr/>
            </a:pPr>
            <a:r>
              <a:rPr lang="ru-RU" dirty="0"/>
              <a:t>Инструменты и сервисы экосистемы 1С</a:t>
            </a:r>
          </a:p>
          <a:p>
            <a:pPr>
              <a:lnSpc>
                <a:spcPct val="107000"/>
              </a:lnSpc>
              <a:defRPr/>
            </a:pPr>
            <a:endParaRPr lang="ru-RU" dirty="0"/>
          </a:p>
          <a:p>
            <a:pPr>
              <a:lnSpc>
                <a:spcPct val="107000"/>
              </a:lnSpc>
              <a:defRPr/>
            </a:pPr>
            <a:endParaRPr lang="ru-RU" sz="2266" dirty="0">
              <a:latin typeface="Futura PT Demi" panose="020B0604020202020204" charset="-52"/>
            </a:endParaRPr>
          </a:p>
          <a:p>
            <a:pPr marL="0" indent="0" algn="ctr">
              <a:lnSpc>
                <a:spcPct val="107000"/>
              </a:lnSpc>
              <a:buNone/>
              <a:defRPr/>
            </a:pPr>
            <a:endParaRPr lang="ru-RU" sz="226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Рисунок 4">
            <a:extLst>
              <a:ext uri="{FF2B5EF4-FFF2-40B4-BE49-F238E27FC236}">
                <a16:creationId xmlns:a16="http://schemas.microsoft.com/office/drawing/2014/main" id="{A88B10FA-9FBF-95BC-8B5E-C4BFF1F6E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017" y="236047"/>
            <a:ext cx="4059447" cy="329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Рисунок 6">
            <a:extLst>
              <a:ext uri="{FF2B5EF4-FFF2-40B4-BE49-F238E27FC236}">
                <a16:creationId xmlns:a16="http://schemas.microsoft.com/office/drawing/2014/main" id="{E32071FA-EB45-02DC-DED5-407DC346B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32" y="1734266"/>
            <a:ext cx="4164776" cy="234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Заголовок 1">
            <a:extLst>
              <a:ext uri="{FF2B5EF4-FFF2-40B4-BE49-F238E27FC236}">
                <a16:creationId xmlns:a16="http://schemas.microsoft.com/office/drawing/2014/main" id="{812E69A9-784C-376F-E78E-86F295362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7528" y="216656"/>
            <a:ext cx="5112568" cy="1081087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Состав учебных материалов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13316" name="Объект 2">
            <a:extLst>
              <a:ext uri="{FF2B5EF4-FFF2-40B4-BE49-F238E27FC236}">
                <a16:creationId xmlns:a16="http://schemas.microsoft.com/office/drawing/2014/main" id="{87579190-59E5-B284-7267-95070CD41E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124" y="1974906"/>
            <a:ext cx="5423052" cy="2723750"/>
          </a:xfrm>
        </p:spPr>
        <p:txBody>
          <a:bodyPr/>
          <a:lstStyle/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Видеолекции от разработчиков </a:t>
            </a:r>
            <a:br>
              <a:rPr lang="ru-RU" altLang="ru-RU" sz="2400" dirty="0">
                <a:latin typeface="Futura PT Demi" panose="020B0604020202020204" charset="-52"/>
              </a:rPr>
            </a:br>
            <a:r>
              <a:rPr lang="ru-RU" altLang="ru-RU" sz="2400" dirty="0">
                <a:latin typeface="Futura PT Demi" panose="020B0604020202020204" charset="-52"/>
              </a:rPr>
              <a:t>и экспертов 1С</a:t>
            </a:r>
          </a:p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Интерактивные задания и тесты </a:t>
            </a:r>
          </a:p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Творческие задания </a:t>
            </a:r>
          </a:p>
          <a:p>
            <a:pPr marL="742709" lvl="2" indent="-342789">
              <a:lnSpc>
                <a:spcPct val="87000"/>
              </a:lnSpc>
              <a:buFont typeface="Courier New" panose="02070309020205020404" pitchFamily="49" charset="0"/>
              <a:buChar char="•"/>
            </a:pPr>
            <a:r>
              <a:rPr lang="ru-RU" altLang="ru-RU" sz="2400" dirty="0">
                <a:latin typeface="Futura PT Demi" panose="020B0604020202020204" charset="-52"/>
              </a:rPr>
              <a:t>Методические рекомендации для преподавателя</a:t>
            </a:r>
          </a:p>
        </p:txBody>
      </p:sp>
      <p:pic>
        <p:nvPicPr>
          <p:cNvPr id="13318" name="Рисунок 6">
            <a:extLst>
              <a:ext uri="{FF2B5EF4-FFF2-40B4-BE49-F238E27FC236}">
                <a16:creationId xmlns:a16="http://schemas.microsoft.com/office/drawing/2014/main" id="{1219754A-EC4A-2F40-49EC-1974CD4D4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04" y="4505336"/>
            <a:ext cx="4275799" cy="20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Рисунок 8">
            <a:extLst>
              <a:ext uri="{FF2B5EF4-FFF2-40B4-BE49-F238E27FC236}">
                <a16:creationId xmlns:a16="http://schemas.microsoft.com/office/drawing/2014/main" id="{3493ED4B-CBBA-0F1D-E259-ECF914CD3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62" y="3003811"/>
            <a:ext cx="3800393" cy="254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8">
            <a:extLst>
              <a:ext uri="{FF2B5EF4-FFF2-40B4-BE49-F238E27FC236}">
                <a16:creationId xmlns:a16="http://schemas.microsoft.com/office/drawing/2014/main" id="{2D15036F-58A2-371B-A321-079F7956A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4398418"/>
            <a:ext cx="3800396" cy="2459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id="{E1539922-F441-A976-0120-9DAC4005D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512" y="414695"/>
            <a:ext cx="6720459" cy="1290768"/>
          </a:xfrm>
        </p:spPr>
        <p:txBody>
          <a:bodyPr/>
          <a:lstStyle/>
          <a:p>
            <a:pPr algn="ctr"/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Апробация учебных материалов </a:t>
            </a:r>
            <a:br>
              <a:rPr lang="ru-RU" altLang="ru-RU" dirty="0">
                <a:solidFill>
                  <a:srgbClr val="C00000"/>
                </a:solidFill>
                <a:latin typeface="Futura PT Demi" charset="-52"/>
              </a:rPr>
            </a:br>
            <a:r>
              <a:rPr lang="ru-RU" altLang="ru-RU" dirty="0">
                <a:solidFill>
                  <a:srgbClr val="C00000"/>
                </a:solidFill>
                <a:latin typeface="Futura PT Demi" charset="-52"/>
              </a:rPr>
              <a:t>1 августа – 31 декабря 2024 года </a:t>
            </a:r>
            <a:r>
              <a:rPr lang="en-US" altLang="ru-RU" sz="1999" dirty="0">
                <a:latin typeface="Futura PT Demi" panose="020B0604020202020204" charset="-52"/>
                <a:hlinkClick r:id="rId2"/>
              </a:rPr>
              <a:t>https://obrazovanie.1c.ru/promo/2024/college/</a:t>
            </a:r>
            <a:br>
              <a:rPr lang="ru-RU" altLang="ru-RU" sz="1999" dirty="0">
                <a:latin typeface="Futura PT Demi" panose="020B0604020202020204" charset="-52"/>
              </a:rPr>
            </a:br>
            <a:r>
              <a:rPr lang="en-US" altLang="ru-RU" sz="2000" dirty="0">
                <a:hlinkClick r:id="rId3"/>
              </a:rPr>
              <a:t>https://1c.ru/news/info.jsp?id=31948</a:t>
            </a:r>
            <a:endParaRPr lang="ru-RU" altLang="ru-RU" sz="1999" dirty="0">
              <a:latin typeface="Futura PT Demi" panose="020B0604020202020204" charset="-52"/>
            </a:endParaRPr>
          </a:p>
        </p:txBody>
      </p:sp>
      <p:pic>
        <p:nvPicPr>
          <p:cNvPr id="15363" name="Picture 7">
            <a:extLst>
              <a:ext uri="{FF2B5EF4-FFF2-40B4-BE49-F238E27FC236}">
                <a16:creationId xmlns:a16="http://schemas.microsoft.com/office/drawing/2014/main" id="{BB2CD2C7-A3FA-F222-D73B-44F37179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6684" y="122319"/>
            <a:ext cx="2983607" cy="33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2A3BC5EF-D96A-18A2-2615-6E15B86B8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27630"/>
            <a:ext cx="7486456" cy="399926"/>
          </a:xfrm>
        </p:spPr>
        <p:txBody>
          <a:bodyPr/>
          <a:lstStyle/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34 региона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48 образовательных организаций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89 развернутых отчетов об апробации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78 преподавателей 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2414 студентов</a:t>
            </a:r>
          </a:p>
          <a:p>
            <a:pPr>
              <a:defRPr/>
            </a:pPr>
            <a:r>
              <a:rPr lang="ru-RU" sz="2133" dirty="0">
                <a:latin typeface="Futura PT Demi" panose="020B0604020202020204" charset="-52"/>
              </a:rPr>
              <a:t>4719 учебных часов</a:t>
            </a:r>
          </a:p>
          <a:p>
            <a:pPr marL="0" indent="0">
              <a:buNone/>
              <a:defRPr/>
            </a:pPr>
            <a:endParaRPr lang="ru-RU" dirty="0">
              <a:latin typeface="Futura PT Demi" panose="020B0604020202020204" charset="-52"/>
            </a:endParaRPr>
          </a:p>
          <a:p>
            <a:pPr marL="0" indent="0">
              <a:buNone/>
              <a:defRPr/>
            </a:pPr>
            <a:endParaRPr lang="ru-RU" dirty="0"/>
          </a:p>
        </p:txBody>
      </p:sp>
      <p:sp>
        <p:nvSpPr>
          <p:cNvPr id="15365" name="Объект 2">
            <a:extLst>
              <a:ext uri="{FF2B5EF4-FFF2-40B4-BE49-F238E27FC236}">
                <a16:creationId xmlns:a16="http://schemas.microsoft.com/office/drawing/2014/main" id="{ECA7D94B-CF1B-10A6-387A-296F181D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609" y="3684023"/>
            <a:ext cx="6047567" cy="275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182563" indent="-182563">
              <a:spcBef>
                <a:spcPct val="350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9750" indent="-177800">
              <a:spcBef>
                <a:spcPct val="35000"/>
              </a:spcBef>
              <a:buClr>
                <a:srgbClr val="FF0000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8525" indent="-179388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8300" indent="-228600">
              <a:spcBef>
                <a:spcPct val="35000"/>
              </a:spcBef>
              <a:buClr>
                <a:schemeClr val="bg2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5000"/>
              </a:spcBef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599" dirty="0">
                <a:latin typeface="Futura PT Demi" panose="020B0604020202020204" charset="-52"/>
              </a:rPr>
              <a:t>09.02.07 Информационные системы и программирование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09.02.01 Компьютерные системы и комплексы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09.01.03 Оператор информационных систем и ресурсов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38.02.01 Экономика и бухгалтерский учет (по отраслям)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40.02.01 Право и организация социального обеспечения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46.01.01 Секретарь</a:t>
            </a:r>
          </a:p>
          <a:p>
            <a:r>
              <a:rPr lang="ru-RU" altLang="ru-RU" sz="1599" dirty="0">
                <a:latin typeface="Futura PT Demi" panose="020B0604020202020204" charset="-52"/>
              </a:rPr>
              <a:t>46.02.01 Документационное обеспечение управления и архивоведение</a:t>
            </a:r>
          </a:p>
        </p:txBody>
      </p:sp>
      <p:pic>
        <p:nvPicPr>
          <p:cNvPr id="25603" name="Picture 2">
            <a:extLst>
              <a:ext uri="{FF2B5EF4-FFF2-40B4-BE49-F238E27FC236}">
                <a16:creationId xmlns:a16="http://schemas.microsoft.com/office/drawing/2014/main" id="{9A334AE5-1568-4783-58DB-120F30E72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57" y="5162288"/>
            <a:ext cx="1695712" cy="16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>
            <a:extLst>
              <a:ext uri="{FF2B5EF4-FFF2-40B4-BE49-F238E27FC236}">
                <a16:creationId xmlns:a16="http://schemas.microsoft.com/office/drawing/2014/main" id="{AA42F861-1DF9-CE5D-C6E4-F36B8B0FC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6684" y="3440626"/>
            <a:ext cx="3046697" cy="17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133" dirty="0">
                <a:latin typeface="Futura PT Demi" panose="020B0604020202020204" charset="-52"/>
              </a:rPr>
              <a:t>На сайте системы «1С:Образование»</a:t>
            </a:r>
            <a:br>
              <a:rPr lang="ru-RU" altLang="ru-RU" sz="2133" dirty="0">
                <a:latin typeface="Futura PT Demi" panose="020B0604020202020204" charset="-52"/>
              </a:rPr>
            </a:br>
            <a:r>
              <a:rPr lang="en-US" altLang="ru-RU" sz="2133" dirty="0">
                <a:latin typeface="Futura PT Demi" panose="020B0604020202020204" charset="-52"/>
                <a:hlinkClick r:id="rId6"/>
              </a:rPr>
              <a:t>https://obrazovanie.1c.ru/promo/2024/college/report</a:t>
            </a:r>
            <a:r>
              <a:rPr lang="en-US" altLang="ru-RU" dirty="0">
                <a:latin typeface="Futura PT Demi" panose="020B0604020202020204" charset="-52"/>
                <a:hlinkClick r:id="rId6"/>
              </a:rPr>
              <a:t>/</a:t>
            </a:r>
            <a:r>
              <a:rPr lang="en-US" altLang="ru-RU" dirty="0">
                <a:latin typeface="Futura PT Demi" panose="020B0604020202020204" charset="-52"/>
              </a:rPr>
              <a:t> </a:t>
            </a:r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23619</TotalTime>
  <Words>1077</Words>
  <Application>Microsoft Office PowerPoint</Application>
  <PresentationFormat>Широкоэкранный</PresentationFormat>
  <Paragraphs>107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Times New Roman</vt:lpstr>
      <vt:lpstr>Wingdings</vt:lpstr>
      <vt:lpstr>Futura PT Demi</vt:lpstr>
      <vt:lpstr>Courier New</vt:lpstr>
      <vt:lpstr>Calibri</vt:lpstr>
      <vt:lpstr>Arial</vt:lpstr>
      <vt:lpstr>Специальное оформление</vt:lpstr>
      <vt:lpstr>Презентация PowerPoint</vt:lpstr>
      <vt:lpstr>«Облачный колледж» 1С:Образование  https://obrazovanie.1c.ru/education/cloud/college/  </vt:lpstr>
      <vt:lpstr>Обновление цифровой библиотеки  учебных материалов для СПО</vt:lpstr>
      <vt:lpstr>О системе «1С:Образование»</vt:lpstr>
      <vt:lpstr>1С:Образование. Основные возможности</vt:lpstr>
      <vt:lpstr>Обмен данными  с 1С:Колледж (начиная с релиза 2.1)</vt:lpstr>
      <vt:lpstr>Учебные материалы для изучения программных продуктов и технологий 1С Серия «1С для СПО»</vt:lpstr>
      <vt:lpstr>Состав учебных материалов</vt:lpstr>
      <vt:lpstr>Апробация учебных материалов  1 августа – 31 декабря 2024 года https://obrazovanie.1c.ru/promo/2024/college/ https://1c.ru/news/info.jsp?id=31948</vt:lpstr>
      <vt:lpstr>Второй этап апробации в сентябре-декабре 2025 года https://obrazovanie.1c.ru/promo/2025/college/ </vt:lpstr>
      <vt:lpstr>Поддержка участников апробации</vt:lpstr>
      <vt:lpstr>Расписание вебинаров</vt:lpstr>
      <vt:lpstr>Презентация PowerPoint</vt:lpstr>
      <vt:lpstr>Новая механика получения сертификатов образовательных проектов фирмы «1С»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613</cp:revision>
  <dcterms:created xsi:type="dcterms:W3CDTF">2015-09-09T08:16:26Z</dcterms:created>
  <dcterms:modified xsi:type="dcterms:W3CDTF">2025-09-04T07:48:19Z</dcterms:modified>
</cp:coreProperties>
</file>